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7"/>
  </p:notesMasterIdLst>
  <p:sldIdLst>
    <p:sldId id="257" r:id="rId2"/>
    <p:sldId id="452" r:id="rId3"/>
    <p:sldId id="567" r:id="rId4"/>
    <p:sldId id="403" r:id="rId5"/>
    <p:sldId id="324" r:id="rId6"/>
    <p:sldId id="326" r:id="rId7"/>
    <p:sldId id="568" r:id="rId8"/>
    <p:sldId id="413" r:id="rId9"/>
    <p:sldId id="412" r:id="rId10"/>
    <p:sldId id="527" r:id="rId11"/>
    <p:sldId id="528" r:id="rId12"/>
    <p:sldId id="561" r:id="rId13"/>
    <p:sldId id="565" r:id="rId14"/>
    <p:sldId id="474" r:id="rId15"/>
    <p:sldId id="566" r:id="rId16"/>
    <p:sldId id="425" r:id="rId17"/>
    <p:sldId id="429" r:id="rId18"/>
    <p:sldId id="427" r:id="rId19"/>
    <p:sldId id="430" r:id="rId20"/>
    <p:sldId id="431" r:id="rId21"/>
    <p:sldId id="432" r:id="rId22"/>
    <p:sldId id="428" r:id="rId23"/>
    <p:sldId id="426" r:id="rId24"/>
    <p:sldId id="475" r:id="rId25"/>
    <p:sldId id="436" r:id="rId26"/>
    <p:sldId id="437" r:id="rId27"/>
    <p:sldId id="438" r:id="rId28"/>
    <p:sldId id="439" r:id="rId29"/>
    <p:sldId id="440" r:id="rId30"/>
    <p:sldId id="449" r:id="rId31"/>
    <p:sldId id="441" r:id="rId32"/>
    <p:sldId id="442" r:id="rId33"/>
    <p:sldId id="443" r:id="rId34"/>
    <p:sldId id="446" r:id="rId35"/>
    <p:sldId id="444" r:id="rId36"/>
    <p:sldId id="447" r:id="rId37"/>
    <p:sldId id="445" r:id="rId38"/>
    <p:sldId id="448" r:id="rId39"/>
    <p:sldId id="450" r:id="rId40"/>
    <p:sldId id="453" r:id="rId41"/>
    <p:sldId id="433" r:id="rId42"/>
    <p:sldId id="507" r:id="rId43"/>
    <p:sldId id="511" r:id="rId44"/>
    <p:sldId id="512" r:id="rId45"/>
    <p:sldId id="51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57"/>
    <p:restoredTop sz="94526"/>
  </p:normalViewPr>
  <p:slideViewPr>
    <p:cSldViewPr snapToGrid="0" snapToObjects="1">
      <p:cViewPr varScale="1">
        <p:scale>
          <a:sx n="84" d="100"/>
          <a:sy n="84" d="100"/>
        </p:scale>
        <p:origin x="91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4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6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7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139982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(</a:t>
            </a:r>
            <a:r>
              <a:rPr lang="en-US" sz="2200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)root;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53738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19435-7CB3-F845-8C68-91D05CA8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D4AED-F6F1-4944-BD32-8BA206D2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1016387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Great foundation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32A0A-A3D2-424A-849F-6E3F6B30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" y="2327509"/>
            <a:ext cx="43307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F97B2-4AB5-D54A-AEEA-4E412035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550" y="2129884"/>
            <a:ext cx="4626517" cy="3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2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343235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</p:spTree>
    <p:extLst>
      <p:ext uri="{BB962C8B-B14F-4D97-AF65-F5344CB8AC3E}">
        <p14:creationId xmlns:p14="http://schemas.microsoft.com/office/powerpoint/2010/main" val="476971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 Add graphics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</a:t>
            </a:r>
            <a:r>
              <a:rPr lang="en-US">
                <a:solidFill>
                  <a:srgbClr val="0027FF"/>
                </a:solidFill>
              </a:rPr>
              <a:t>of heartbeats</a:t>
            </a:r>
            <a:endParaRPr lang="en-US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You will be able to write Bouncing Ball</a:t>
            </a:r>
          </a:p>
        </p:txBody>
      </p:sp>
    </p:spTree>
    <p:extLst>
      <p:ext uri="{BB962C8B-B14F-4D97-AF65-F5344CB8AC3E}">
        <p14:creationId xmlns:p14="http://schemas.microsoft.com/office/powerpoint/2010/main" val="2569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3311913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</a:t>
            </a:r>
            <a:r>
              <a:rPr lang="en-US">
                <a:solidFill>
                  <a:srgbClr val="0027FF"/>
                </a:solidFill>
              </a:rPr>
              <a:t>see it</a:t>
            </a:r>
            <a:endParaRPr lang="en-US" dirty="0">
              <a:solidFill>
                <a:srgbClr val="0027FF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makeRect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latin typeface="Courier New" charset="0"/>
              </a:rPr>
              <a:t>!</a:t>
            </a:r>
            <a:r>
              <a:rPr lang="en-US" b="1" dirty="0" err="1">
                <a:latin typeface="Courier New" charset="0"/>
              </a:rPr>
              <a:t>isPastCenter</a:t>
            </a:r>
            <a:r>
              <a:rPr lang="en-US" b="1" dirty="0">
                <a:latin typeface="Courier New" charset="0"/>
              </a:rPr>
              <a:t>(r)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r.move</a:t>
            </a:r>
            <a:r>
              <a:rPr lang="en-US" b="1" dirty="0">
                <a:latin typeface="Courier New" charset="0"/>
              </a:rPr>
              <a:t>(1, 0);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47988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7A5FE-7F9C-5E46-B065-4C24A781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83" y="791736"/>
            <a:ext cx="7726708" cy="558535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092D89-361C-0A44-A07C-47350A35F1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Milestone #1</a:t>
            </a:r>
          </a:p>
        </p:txBody>
      </p:sp>
    </p:spTree>
    <p:extLst>
      <p:ext uri="{BB962C8B-B14F-4D97-AF65-F5344CB8AC3E}">
        <p14:creationId xmlns:p14="http://schemas.microsoft.com/office/powerpoint/2010/main" val="1633213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754002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2547" y="5899434"/>
            <a:ext cx="479015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Velocity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changes each heartbeat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1936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8176" y="28398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7468" y="5932888"/>
            <a:ext cx="455137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dirty="0"/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method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3356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572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27249" y="2620536"/>
            <a:ext cx="1266987" cy="1179654"/>
            <a:chOff x="1758176" y="2029522"/>
            <a:chExt cx="1266987" cy="1179654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4111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282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07474" y="3144643"/>
            <a:ext cx="1266987" cy="1179654"/>
            <a:chOff x="1758176" y="2029522"/>
            <a:chExt cx="1266987" cy="1179654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6066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writing methods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346698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28732" y="55607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22742" y="480617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5538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21258" y="6343702"/>
            <a:ext cx="380508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reflecting vertically: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772615" y="4423316"/>
            <a:ext cx="1010509" cy="752191"/>
            <a:chOff x="2014654" y="1646663"/>
            <a:chExt cx="101050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924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6196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30537" y="3821151"/>
            <a:ext cx="1010509" cy="752191"/>
            <a:chOff x="2014654" y="1646663"/>
            <a:chExt cx="101050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7549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6820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088459" y="3241287"/>
            <a:ext cx="1010509" cy="752191"/>
            <a:chOff x="2014654" y="1646663"/>
            <a:chExt cx="101050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56449" y="2516458"/>
            <a:ext cx="1010509" cy="752191"/>
            <a:chOff x="2014654" y="1646663"/>
            <a:chExt cx="1010509" cy="752191"/>
          </a:xfrm>
        </p:grpSpPr>
        <p:sp>
          <p:nvSpPr>
            <p:cNvPr id="42" name="TextBox 41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6653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56449" y="2516458"/>
            <a:ext cx="1010509" cy="752191"/>
            <a:chOff x="2014654" y="1646663"/>
            <a:chExt cx="1010509" cy="752191"/>
          </a:xfrm>
        </p:grpSpPr>
        <p:sp>
          <p:nvSpPr>
            <p:cNvPr id="45" name="TextBox 44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40605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6475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634976" y="2516458"/>
            <a:ext cx="1281855" cy="774493"/>
            <a:chOff x="1193181" y="1646663"/>
            <a:chExt cx="1281855" cy="774493"/>
          </a:xfrm>
        </p:grpSpPr>
        <p:sp>
          <p:nvSpPr>
            <p:cNvPr id="45" name="TextBox 44"/>
            <p:cNvSpPr txBox="1"/>
            <p:nvPr/>
          </p:nvSpPr>
          <p:spPr>
            <a:xfrm>
              <a:off x="1193181" y="205182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40605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05239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6601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5872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032810" y="2036955"/>
            <a:ext cx="1281855" cy="774493"/>
            <a:chOff x="1193181" y="1646663"/>
            <a:chExt cx="1281855" cy="774493"/>
          </a:xfrm>
        </p:grpSpPr>
        <p:sp>
          <p:nvSpPr>
            <p:cNvPr id="45" name="TextBox 44"/>
            <p:cNvSpPr txBox="1"/>
            <p:nvPr/>
          </p:nvSpPr>
          <p:spPr>
            <a:xfrm>
              <a:off x="1193181" y="205182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70957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636439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 Sticky Situation</a:t>
            </a:r>
          </a:p>
        </p:txBody>
      </p:sp>
      <p:sp>
        <p:nvSpPr>
          <p:cNvPr id="2" name="Freeform 1"/>
          <p:cNvSpPr/>
          <p:nvPr/>
        </p:nvSpPr>
        <p:spPr>
          <a:xfrm>
            <a:off x="1488000" y="75828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30967" y="2575935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86254" y="37765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96216" y="480989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32557" y="4397301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65181" y="4572004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08956" y="4456774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9727" y="769434"/>
            <a:ext cx="7002966" cy="175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43922" y="5642518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is bellow the bottom so we reverse its </a:t>
            </a:r>
            <a:r>
              <a:rPr lang="en-US" dirty="0" err="1"/>
              <a:t>vy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33025" y="3152079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</a:t>
            </a:r>
            <a:r>
              <a:rPr lang="en-US"/>
              <a:t>is above the </a:t>
            </a:r>
            <a:r>
              <a:rPr lang="en-US" dirty="0"/>
              <a:t>bottom so we reverse its </a:t>
            </a:r>
            <a:r>
              <a:rPr lang="en-US" dirty="0" err="1"/>
              <a:t>vy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3657600" y="5274527"/>
            <a:ext cx="267629" cy="434897"/>
          </a:xfrm>
          <a:custGeom>
            <a:avLst/>
            <a:gdLst>
              <a:gd name="connsiteX0" fmla="*/ 78059 w 267629"/>
              <a:gd name="connsiteY0" fmla="*/ 434897 h 434897"/>
              <a:gd name="connsiteX1" fmla="*/ 11151 w 267629"/>
              <a:gd name="connsiteY1" fmla="*/ 401444 h 434897"/>
              <a:gd name="connsiteX2" fmla="*/ 0 w 267629"/>
              <a:gd name="connsiteY2" fmla="*/ 356839 h 434897"/>
              <a:gd name="connsiteX3" fmla="*/ 11151 w 267629"/>
              <a:gd name="connsiteY3" fmla="*/ 200722 h 434897"/>
              <a:gd name="connsiteX4" fmla="*/ 33454 w 267629"/>
              <a:gd name="connsiteY4" fmla="*/ 178419 h 434897"/>
              <a:gd name="connsiteX5" fmla="*/ 44605 w 267629"/>
              <a:gd name="connsiteY5" fmla="*/ 144966 h 434897"/>
              <a:gd name="connsiteX6" fmla="*/ 89210 w 267629"/>
              <a:gd name="connsiteY6" fmla="*/ 100361 h 434897"/>
              <a:gd name="connsiteX7" fmla="*/ 234176 w 267629"/>
              <a:gd name="connsiteY7" fmla="*/ 66907 h 434897"/>
              <a:gd name="connsiteX8" fmla="*/ 178420 w 267629"/>
              <a:gd name="connsiteY8" fmla="*/ 33453 h 434897"/>
              <a:gd name="connsiteX9" fmla="*/ 144966 w 267629"/>
              <a:gd name="connsiteY9" fmla="*/ 22302 h 434897"/>
              <a:gd name="connsiteX10" fmla="*/ 122663 w 267629"/>
              <a:gd name="connsiteY10" fmla="*/ 0 h 434897"/>
              <a:gd name="connsiteX11" fmla="*/ 189571 w 267629"/>
              <a:gd name="connsiteY11" fmla="*/ 22302 h 434897"/>
              <a:gd name="connsiteX12" fmla="*/ 211873 w 267629"/>
              <a:gd name="connsiteY12" fmla="*/ 44605 h 434897"/>
              <a:gd name="connsiteX13" fmla="*/ 245327 w 267629"/>
              <a:gd name="connsiteY13" fmla="*/ 55756 h 434897"/>
              <a:gd name="connsiteX14" fmla="*/ 267629 w 267629"/>
              <a:gd name="connsiteY14" fmla="*/ 89210 h 434897"/>
              <a:gd name="connsiteX15" fmla="*/ 256478 w 267629"/>
              <a:gd name="connsiteY15" fmla="*/ 144966 h 434897"/>
              <a:gd name="connsiteX16" fmla="*/ 234176 w 267629"/>
              <a:gd name="connsiteY16" fmla="*/ 211873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7629" h="434897">
                <a:moveTo>
                  <a:pt x="78059" y="434897"/>
                </a:moveTo>
                <a:cubicBezTo>
                  <a:pt x="50861" y="428098"/>
                  <a:pt x="25353" y="429848"/>
                  <a:pt x="11151" y="401444"/>
                </a:cubicBezTo>
                <a:cubicBezTo>
                  <a:pt x="4297" y="387736"/>
                  <a:pt x="3717" y="371707"/>
                  <a:pt x="0" y="356839"/>
                </a:cubicBezTo>
                <a:cubicBezTo>
                  <a:pt x="3717" y="304800"/>
                  <a:pt x="1536" y="252000"/>
                  <a:pt x="11151" y="200722"/>
                </a:cubicBezTo>
                <a:cubicBezTo>
                  <a:pt x="13089" y="190388"/>
                  <a:pt x="28045" y="187434"/>
                  <a:pt x="33454" y="178419"/>
                </a:cubicBezTo>
                <a:cubicBezTo>
                  <a:pt x="39502" y="168340"/>
                  <a:pt x="37773" y="154531"/>
                  <a:pt x="44605" y="144966"/>
                </a:cubicBezTo>
                <a:cubicBezTo>
                  <a:pt x="56827" y="127856"/>
                  <a:pt x="69262" y="107010"/>
                  <a:pt x="89210" y="100361"/>
                </a:cubicBezTo>
                <a:cubicBezTo>
                  <a:pt x="181052" y="69746"/>
                  <a:pt x="132844" y="81383"/>
                  <a:pt x="234176" y="66907"/>
                </a:cubicBezTo>
                <a:cubicBezTo>
                  <a:pt x="139406" y="35318"/>
                  <a:pt x="254955" y="79375"/>
                  <a:pt x="178420" y="33453"/>
                </a:cubicBezTo>
                <a:cubicBezTo>
                  <a:pt x="168341" y="27405"/>
                  <a:pt x="156117" y="26019"/>
                  <a:pt x="144966" y="22302"/>
                </a:cubicBezTo>
                <a:cubicBezTo>
                  <a:pt x="137532" y="14868"/>
                  <a:pt x="112150" y="0"/>
                  <a:pt x="122663" y="0"/>
                </a:cubicBezTo>
                <a:cubicBezTo>
                  <a:pt x="146172" y="0"/>
                  <a:pt x="189571" y="22302"/>
                  <a:pt x="189571" y="22302"/>
                </a:cubicBezTo>
                <a:cubicBezTo>
                  <a:pt x="197005" y="29736"/>
                  <a:pt x="202858" y="39196"/>
                  <a:pt x="211873" y="44605"/>
                </a:cubicBezTo>
                <a:cubicBezTo>
                  <a:pt x="221952" y="50653"/>
                  <a:pt x="236148" y="48413"/>
                  <a:pt x="245327" y="55756"/>
                </a:cubicBezTo>
                <a:cubicBezTo>
                  <a:pt x="255792" y="64128"/>
                  <a:pt x="260195" y="78059"/>
                  <a:pt x="267629" y="89210"/>
                </a:cubicBezTo>
                <a:cubicBezTo>
                  <a:pt x="263912" y="107795"/>
                  <a:pt x="261465" y="126680"/>
                  <a:pt x="256478" y="144966"/>
                </a:cubicBezTo>
                <a:cubicBezTo>
                  <a:pt x="250293" y="167646"/>
                  <a:pt x="234176" y="211873"/>
                  <a:pt x="234176" y="21187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073805" y="3791415"/>
            <a:ext cx="245327" cy="480923"/>
          </a:xfrm>
          <a:custGeom>
            <a:avLst/>
            <a:gdLst>
              <a:gd name="connsiteX0" fmla="*/ 100361 w 245327"/>
              <a:gd name="connsiteY0" fmla="*/ 0 h 480923"/>
              <a:gd name="connsiteX1" fmla="*/ 89210 w 245327"/>
              <a:gd name="connsiteY1" fmla="*/ 44605 h 480923"/>
              <a:gd name="connsiteX2" fmla="*/ 78058 w 245327"/>
              <a:gd name="connsiteY2" fmla="*/ 78058 h 480923"/>
              <a:gd name="connsiteX3" fmla="*/ 89210 w 245327"/>
              <a:gd name="connsiteY3" fmla="*/ 178419 h 480923"/>
              <a:gd name="connsiteX4" fmla="*/ 133815 w 245327"/>
              <a:gd name="connsiteY4" fmla="*/ 223024 h 480923"/>
              <a:gd name="connsiteX5" fmla="*/ 156117 w 245327"/>
              <a:gd name="connsiteY5" fmla="*/ 256478 h 480923"/>
              <a:gd name="connsiteX6" fmla="*/ 144966 w 245327"/>
              <a:gd name="connsiteY6" fmla="*/ 390292 h 480923"/>
              <a:gd name="connsiteX7" fmla="*/ 133815 w 245327"/>
              <a:gd name="connsiteY7" fmla="*/ 446048 h 480923"/>
              <a:gd name="connsiteX8" fmla="*/ 122663 w 245327"/>
              <a:gd name="connsiteY8" fmla="*/ 479502 h 480923"/>
              <a:gd name="connsiteX9" fmla="*/ 200722 w 245327"/>
              <a:gd name="connsiteY9" fmla="*/ 401444 h 480923"/>
              <a:gd name="connsiteX10" fmla="*/ 245327 w 245327"/>
              <a:gd name="connsiteY10" fmla="*/ 356839 h 480923"/>
              <a:gd name="connsiteX11" fmla="*/ 223024 w 245327"/>
              <a:gd name="connsiteY11" fmla="*/ 379141 h 480923"/>
              <a:gd name="connsiteX12" fmla="*/ 200722 w 245327"/>
              <a:gd name="connsiteY12" fmla="*/ 401444 h 480923"/>
              <a:gd name="connsiteX13" fmla="*/ 189571 w 245327"/>
              <a:gd name="connsiteY13" fmla="*/ 434897 h 480923"/>
              <a:gd name="connsiteX14" fmla="*/ 133815 w 245327"/>
              <a:gd name="connsiteY14" fmla="*/ 479502 h 480923"/>
              <a:gd name="connsiteX15" fmla="*/ 100361 w 245327"/>
              <a:gd name="connsiteY15" fmla="*/ 468351 h 480923"/>
              <a:gd name="connsiteX16" fmla="*/ 78058 w 245327"/>
              <a:gd name="connsiteY16" fmla="*/ 446048 h 480923"/>
              <a:gd name="connsiteX17" fmla="*/ 0 w 245327"/>
              <a:gd name="connsiteY17" fmla="*/ 401444 h 48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27" h="480923">
                <a:moveTo>
                  <a:pt x="100361" y="0"/>
                </a:moveTo>
                <a:cubicBezTo>
                  <a:pt x="96644" y="14868"/>
                  <a:pt x="93420" y="29869"/>
                  <a:pt x="89210" y="44605"/>
                </a:cubicBezTo>
                <a:cubicBezTo>
                  <a:pt x="85981" y="55907"/>
                  <a:pt x="78058" y="66304"/>
                  <a:pt x="78058" y="78058"/>
                </a:cubicBezTo>
                <a:cubicBezTo>
                  <a:pt x="78058" y="111718"/>
                  <a:pt x="77127" y="147003"/>
                  <a:pt x="89210" y="178419"/>
                </a:cubicBezTo>
                <a:cubicBezTo>
                  <a:pt x="96758" y="198044"/>
                  <a:pt x="122152" y="205528"/>
                  <a:pt x="133815" y="223024"/>
                </a:cubicBezTo>
                <a:lnTo>
                  <a:pt x="156117" y="256478"/>
                </a:lnTo>
                <a:cubicBezTo>
                  <a:pt x="152400" y="301083"/>
                  <a:pt x="150196" y="345839"/>
                  <a:pt x="144966" y="390292"/>
                </a:cubicBezTo>
                <a:cubicBezTo>
                  <a:pt x="142751" y="409116"/>
                  <a:pt x="138412" y="427661"/>
                  <a:pt x="133815" y="446048"/>
                </a:cubicBezTo>
                <a:cubicBezTo>
                  <a:pt x="130964" y="457452"/>
                  <a:pt x="114351" y="487814"/>
                  <a:pt x="122663" y="479502"/>
                </a:cubicBezTo>
                <a:cubicBezTo>
                  <a:pt x="212131" y="390034"/>
                  <a:pt x="125025" y="426676"/>
                  <a:pt x="200722" y="401444"/>
                </a:cubicBezTo>
                <a:lnTo>
                  <a:pt x="245327" y="356839"/>
                </a:lnTo>
                <a:lnTo>
                  <a:pt x="223024" y="379141"/>
                </a:lnTo>
                <a:lnTo>
                  <a:pt x="200722" y="401444"/>
                </a:lnTo>
                <a:cubicBezTo>
                  <a:pt x="197005" y="412595"/>
                  <a:pt x="195619" y="424818"/>
                  <a:pt x="189571" y="434897"/>
                </a:cubicBezTo>
                <a:cubicBezTo>
                  <a:pt x="178978" y="452552"/>
                  <a:pt x="149010" y="469372"/>
                  <a:pt x="133815" y="479502"/>
                </a:cubicBezTo>
                <a:cubicBezTo>
                  <a:pt x="122664" y="475785"/>
                  <a:pt x="110440" y="474399"/>
                  <a:pt x="100361" y="468351"/>
                </a:cubicBezTo>
                <a:cubicBezTo>
                  <a:pt x="91346" y="462942"/>
                  <a:pt x="86469" y="452356"/>
                  <a:pt x="78058" y="446048"/>
                </a:cubicBezTo>
                <a:cubicBezTo>
                  <a:pt x="15836" y="399382"/>
                  <a:pt x="36876" y="401444"/>
                  <a:pt x="0" y="40144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11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writing methods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71940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Novelty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B4476-1DD3-4942-A4B7-3471C0A8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8984" y="708711"/>
            <a:ext cx="11745141" cy="61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55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17E7A-1B0D-F34D-9FCC-1B7A3B3F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04" y="914399"/>
            <a:ext cx="5026541" cy="586257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7EF668C-3122-F34D-A86A-6CDD475751A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Random Numbers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8394F8-26D7-B949-954C-CBC7524E0E71}"/>
              </a:ext>
            </a:extLst>
          </p:cNvPr>
          <p:cNvSpPr/>
          <p:nvPr/>
        </p:nvSpPr>
        <p:spPr>
          <a:xfrm>
            <a:off x="2801074" y="2782538"/>
            <a:ext cx="822959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this variable can make random numbers</a:t>
            </a:r>
          </a:p>
          <a:p>
            <a:r>
              <a:rPr lang="en-US" dirty="0" err="1">
                <a:latin typeface="Monaco" pitchFamily="2" charset="77"/>
              </a:rPr>
              <a:t>RandomGenerator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rg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new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RandomGenerator</a:t>
            </a:r>
            <a:r>
              <a:rPr lang="en-US" dirty="0">
                <a:latin typeface="Monaco" pitchFamily="2" charset="77"/>
              </a:rPr>
              <a:t>();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6F95F-9222-354B-B503-1AFE9775CEE3}"/>
              </a:ext>
            </a:extLst>
          </p:cNvPr>
          <p:cNvSpPr/>
          <p:nvPr/>
        </p:nvSpPr>
        <p:spPr>
          <a:xfrm>
            <a:off x="2818435" y="3973936"/>
            <a:ext cx="580470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make a random number between 0 and 5</a:t>
            </a:r>
          </a:p>
          <a:p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randNum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rg</a:t>
            </a:r>
            <a:r>
              <a:rPr lang="en-US" dirty="0" err="1">
                <a:latin typeface="Monaco" pitchFamily="2" charset="77"/>
              </a:rPr>
              <a:t>.nextInt</a:t>
            </a:r>
            <a:r>
              <a:rPr lang="en-US" dirty="0">
                <a:latin typeface="Monaco" pitchFamily="2" charset="77"/>
              </a:rPr>
              <a:t>(6);</a:t>
            </a:r>
            <a:endParaRPr lang="en-US" dirty="0"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34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386016-DE61-6541-B736-E895873FC9F4}"/>
              </a:ext>
            </a:extLst>
          </p:cNvPr>
          <p:cNvSpPr/>
          <p:nvPr/>
        </p:nvSpPr>
        <p:spPr>
          <a:xfrm>
            <a:off x="1143000" y="3007863"/>
            <a:ext cx="7674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actual code from the java library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int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nextseed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oldseed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*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multiplier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+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addend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) %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max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0326CC"/>
              </a:solidFill>
              <a:effectLst/>
              <a:latin typeface="Monac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98BEC-9A65-4D4F-9D5F-F74DAFCA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93" y="2067377"/>
            <a:ext cx="4964794" cy="49248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A778146-5BBA-7C45-8DFD-88206818B5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Random Numbers Theory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04572-7A2C-BB4E-B507-233B73A9EA89}"/>
              </a:ext>
            </a:extLst>
          </p:cNvPr>
          <p:cNvSpPr txBox="1"/>
          <p:nvPr/>
        </p:nvSpPr>
        <p:spPr>
          <a:xfrm>
            <a:off x="2139043" y="6396335"/>
            <a:ext cx="50145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* Just for fun. Not on exams or </a:t>
            </a:r>
            <a:r>
              <a:rPr lang="en-US" sz="2400" dirty="0" err="1">
                <a:latin typeface="Times" pitchFamily="2" charset="0"/>
              </a:rPr>
              <a:t>psets</a:t>
            </a:r>
            <a:r>
              <a:rPr lang="en-US" sz="2400" dirty="0">
                <a:latin typeface="Times" pitchFamily="2" charset="0"/>
              </a:rPr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4538C-D36C-4D4F-8B92-31B2AB299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88228"/>
            <a:ext cx="2758620" cy="2758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BD965-044E-A145-AC27-4345C08EE04F}"/>
              </a:ext>
            </a:extLst>
          </p:cNvPr>
          <p:cNvSpPr txBox="1"/>
          <p:nvPr/>
        </p:nvSpPr>
        <p:spPr>
          <a:xfrm>
            <a:off x="2710543" y="4359728"/>
            <a:ext cx="2857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Fun fact: the first random number comes from the CPU clock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053AF-FE0D-8146-8017-7789C1112105}"/>
              </a:ext>
            </a:extLst>
          </p:cNvPr>
          <p:cNvSpPr txBox="1"/>
          <p:nvPr/>
        </p:nvSpPr>
        <p:spPr>
          <a:xfrm rot="20737139">
            <a:off x="261516" y="1025706"/>
            <a:ext cx="2268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Chalkboard" panose="03050602040202020205" pitchFamily="66" charset="77"/>
              </a:rPr>
              <a:t>Next random 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3D2C5-6B16-1643-9A13-917B8D028919}"/>
              </a:ext>
            </a:extLst>
          </p:cNvPr>
          <p:cNvSpPr txBox="1"/>
          <p:nvPr/>
        </p:nvSpPr>
        <p:spPr>
          <a:xfrm>
            <a:off x="3652158" y="827314"/>
            <a:ext cx="2268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Chalkboard" panose="03050602040202020205" pitchFamily="66" charset="77"/>
              </a:rPr>
              <a:t>Last random number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78CF173-63D1-C448-8335-E061D2038501}"/>
              </a:ext>
            </a:extLst>
          </p:cNvPr>
          <p:cNvSpPr/>
          <p:nvPr/>
        </p:nvSpPr>
        <p:spPr>
          <a:xfrm>
            <a:off x="1796143" y="1665514"/>
            <a:ext cx="620486" cy="326572"/>
          </a:xfrm>
          <a:custGeom>
            <a:avLst/>
            <a:gdLst>
              <a:gd name="connsiteX0" fmla="*/ 0 w 620486"/>
              <a:gd name="connsiteY0" fmla="*/ 0 h 326572"/>
              <a:gd name="connsiteX1" fmla="*/ 32657 w 620486"/>
              <a:gd name="connsiteY1" fmla="*/ 114300 h 326572"/>
              <a:gd name="connsiteX2" fmla="*/ 81643 w 620486"/>
              <a:gd name="connsiteY2" fmla="*/ 130629 h 326572"/>
              <a:gd name="connsiteX3" fmla="*/ 391886 w 620486"/>
              <a:gd name="connsiteY3" fmla="*/ 146957 h 326572"/>
              <a:gd name="connsiteX4" fmla="*/ 489857 w 620486"/>
              <a:gd name="connsiteY4" fmla="*/ 228600 h 326572"/>
              <a:gd name="connsiteX5" fmla="*/ 555171 w 620486"/>
              <a:gd name="connsiteY5" fmla="*/ 326572 h 326572"/>
              <a:gd name="connsiteX6" fmla="*/ 620486 w 620486"/>
              <a:gd name="connsiteY6" fmla="*/ 195943 h 326572"/>
              <a:gd name="connsiteX7" fmla="*/ 571500 w 620486"/>
              <a:gd name="connsiteY7" fmla="*/ 293915 h 326572"/>
              <a:gd name="connsiteX8" fmla="*/ 522514 w 620486"/>
              <a:gd name="connsiteY8" fmla="*/ 326572 h 326572"/>
              <a:gd name="connsiteX9" fmla="*/ 424543 w 620486"/>
              <a:gd name="connsiteY9" fmla="*/ 293915 h 326572"/>
              <a:gd name="connsiteX10" fmla="*/ 375557 w 620486"/>
              <a:gd name="connsiteY10" fmla="*/ 261257 h 326572"/>
              <a:gd name="connsiteX11" fmla="*/ 326571 w 620486"/>
              <a:gd name="connsiteY11" fmla="*/ 244929 h 3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0486" h="326572">
                <a:moveTo>
                  <a:pt x="0" y="0"/>
                </a:moveTo>
                <a:cubicBezTo>
                  <a:pt x="10886" y="38100"/>
                  <a:pt x="11656" y="80698"/>
                  <a:pt x="32657" y="114300"/>
                </a:cubicBezTo>
                <a:cubicBezTo>
                  <a:pt x="41779" y="128896"/>
                  <a:pt x="64502" y="129071"/>
                  <a:pt x="81643" y="130629"/>
                </a:cubicBezTo>
                <a:cubicBezTo>
                  <a:pt x="184775" y="140005"/>
                  <a:pt x="288472" y="141514"/>
                  <a:pt x="391886" y="146957"/>
                </a:cubicBezTo>
                <a:cubicBezTo>
                  <a:pt x="435425" y="175984"/>
                  <a:pt x="456011" y="185084"/>
                  <a:pt x="489857" y="228600"/>
                </a:cubicBezTo>
                <a:cubicBezTo>
                  <a:pt x="513954" y="259581"/>
                  <a:pt x="555171" y="326572"/>
                  <a:pt x="555171" y="326572"/>
                </a:cubicBezTo>
                <a:cubicBezTo>
                  <a:pt x="592696" y="213995"/>
                  <a:pt x="563486" y="252941"/>
                  <a:pt x="620486" y="195943"/>
                </a:cubicBezTo>
                <a:cubicBezTo>
                  <a:pt x="607206" y="235783"/>
                  <a:pt x="603153" y="262262"/>
                  <a:pt x="571500" y="293915"/>
                </a:cubicBezTo>
                <a:cubicBezTo>
                  <a:pt x="557623" y="307792"/>
                  <a:pt x="538843" y="315686"/>
                  <a:pt x="522514" y="326572"/>
                </a:cubicBezTo>
                <a:cubicBezTo>
                  <a:pt x="489857" y="315686"/>
                  <a:pt x="453185" y="313010"/>
                  <a:pt x="424543" y="293915"/>
                </a:cubicBezTo>
                <a:cubicBezTo>
                  <a:pt x="408214" y="283029"/>
                  <a:pt x="393110" y="270033"/>
                  <a:pt x="375557" y="261257"/>
                </a:cubicBezTo>
                <a:cubicBezTo>
                  <a:pt x="360162" y="253560"/>
                  <a:pt x="326571" y="244929"/>
                  <a:pt x="326571" y="244929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A9EA8C8-45E7-DD45-A1FC-6E8AEE5BBD2E}"/>
              </a:ext>
            </a:extLst>
          </p:cNvPr>
          <p:cNvSpPr/>
          <p:nvPr/>
        </p:nvSpPr>
        <p:spPr>
          <a:xfrm>
            <a:off x="4245338" y="1583871"/>
            <a:ext cx="342991" cy="441926"/>
          </a:xfrm>
          <a:custGeom>
            <a:avLst/>
            <a:gdLst>
              <a:gd name="connsiteX0" fmla="*/ 342991 w 342991"/>
              <a:gd name="connsiteY0" fmla="*/ 0 h 441926"/>
              <a:gd name="connsiteX1" fmla="*/ 196033 w 342991"/>
              <a:gd name="connsiteY1" fmla="*/ 228600 h 441926"/>
              <a:gd name="connsiteX2" fmla="*/ 114391 w 342991"/>
              <a:gd name="connsiteY2" fmla="*/ 310243 h 441926"/>
              <a:gd name="connsiteX3" fmla="*/ 81733 w 342991"/>
              <a:gd name="connsiteY3" fmla="*/ 342900 h 441926"/>
              <a:gd name="connsiteX4" fmla="*/ 49076 w 342991"/>
              <a:gd name="connsiteY4" fmla="*/ 440872 h 441926"/>
              <a:gd name="connsiteX5" fmla="*/ 147048 w 342991"/>
              <a:gd name="connsiteY5" fmla="*/ 408215 h 441926"/>
              <a:gd name="connsiteX6" fmla="*/ 196033 w 342991"/>
              <a:gd name="connsiteY6" fmla="*/ 391886 h 441926"/>
              <a:gd name="connsiteX7" fmla="*/ 114391 w 342991"/>
              <a:gd name="connsiteY7" fmla="*/ 408215 h 441926"/>
              <a:gd name="connsiteX8" fmla="*/ 16419 w 342991"/>
              <a:gd name="connsiteY8" fmla="*/ 440872 h 441926"/>
              <a:gd name="connsiteX9" fmla="*/ 91 w 342991"/>
              <a:gd name="connsiteY9" fmla="*/ 277586 h 44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991" h="441926">
                <a:moveTo>
                  <a:pt x="342991" y="0"/>
                </a:moveTo>
                <a:cubicBezTo>
                  <a:pt x="160614" y="364752"/>
                  <a:pt x="326103" y="114788"/>
                  <a:pt x="196033" y="228600"/>
                </a:cubicBezTo>
                <a:cubicBezTo>
                  <a:pt x="167069" y="253944"/>
                  <a:pt x="141605" y="283029"/>
                  <a:pt x="114391" y="310243"/>
                </a:cubicBezTo>
                <a:lnTo>
                  <a:pt x="81733" y="342900"/>
                </a:lnTo>
                <a:cubicBezTo>
                  <a:pt x="70847" y="375557"/>
                  <a:pt x="16419" y="451758"/>
                  <a:pt x="49076" y="440872"/>
                </a:cubicBezTo>
                <a:lnTo>
                  <a:pt x="147048" y="408215"/>
                </a:lnTo>
                <a:cubicBezTo>
                  <a:pt x="163376" y="402772"/>
                  <a:pt x="212910" y="388510"/>
                  <a:pt x="196033" y="391886"/>
                </a:cubicBezTo>
                <a:cubicBezTo>
                  <a:pt x="168819" y="397329"/>
                  <a:pt x="141166" y="400913"/>
                  <a:pt x="114391" y="408215"/>
                </a:cubicBezTo>
                <a:cubicBezTo>
                  <a:pt x="81180" y="417273"/>
                  <a:pt x="16419" y="440872"/>
                  <a:pt x="16419" y="440872"/>
                </a:cubicBezTo>
                <a:cubicBezTo>
                  <a:pt x="-2218" y="310407"/>
                  <a:pt x="91" y="365059"/>
                  <a:pt x="91" y="277586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A2D1339-D364-CE4C-B300-99FA179CFCA5}"/>
              </a:ext>
            </a:extLst>
          </p:cNvPr>
          <p:cNvSpPr/>
          <p:nvPr/>
        </p:nvSpPr>
        <p:spPr>
          <a:xfrm>
            <a:off x="3690257" y="2612571"/>
            <a:ext cx="248524" cy="32658"/>
          </a:xfrm>
          <a:custGeom>
            <a:avLst/>
            <a:gdLst>
              <a:gd name="connsiteX0" fmla="*/ 0 w 248524"/>
              <a:gd name="connsiteY0" fmla="*/ 16329 h 32658"/>
              <a:gd name="connsiteX1" fmla="*/ 114300 w 248524"/>
              <a:gd name="connsiteY1" fmla="*/ 32658 h 32658"/>
              <a:gd name="connsiteX2" fmla="*/ 163286 w 248524"/>
              <a:gd name="connsiteY2" fmla="*/ 16329 h 32658"/>
              <a:gd name="connsiteX3" fmla="*/ 244929 w 248524"/>
              <a:gd name="connsiteY3" fmla="*/ 0 h 32658"/>
              <a:gd name="connsiteX4" fmla="*/ 195943 w 248524"/>
              <a:gd name="connsiteY4" fmla="*/ 16329 h 32658"/>
              <a:gd name="connsiteX5" fmla="*/ 65314 w 248524"/>
              <a:gd name="connsiteY5" fmla="*/ 32658 h 3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524" h="32658">
                <a:moveTo>
                  <a:pt x="0" y="16329"/>
                </a:moveTo>
                <a:cubicBezTo>
                  <a:pt x="38100" y="21772"/>
                  <a:pt x="75813" y="32658"/>
                  <a:pt x="114300" y="32658"/>
                </a:cubicBezTo>
                <a:cubicBezTo>
                  <a:pt x="131512" y="32658"/>
                  <a:pt x="146588" y="20504"/>
                  <a:pt x="163286" y="16329"/>
                </a:cubicBezTo>
                <a:cubicBezTo>
                  <a:pt x="190211" y="9598"/>
                  <a:pt x="217176" y="0"/>
                  <a:pt x="244929" y="0"/>
                </a:cubicBezTo>
                <a:cubicBezTo>
                  <a:pt x="262141" y="0"/>
                  <a:pt x="212877" y="13250"/>
                  <a:pt x="195943" y="16329"/>
                </a:cubicBezTo>
                <a:cubicBezTo>
                  <a:pt x="152769" y="24179"/>
                  <a:pt x="65314" y="32658"/>
                  <a:pt x="65314" y="32658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F165FC3-7350-4043-9713-73E83415D581}"/>
              </a:ext>
            </a:extLst>
          </p:cNvPr>
          <p:cNvSpPr/>
          <p:nvPr/>
        </p:nvSpPr>
        <p:spPr>
          <a:xfrm>
            <a:off x="5257800" y="2596243"/>
            <a:ext cx="278695" cy="16674"/>
          </a:xfrm>
          <a:custGeom>
            <a:avLst/>
            <a:gdLst>
              <a:gd name="connsiteX0" fmla="*/ 0 w 278695"/>
              <a:gd name="connsiteY0" fmla="*/ 0 h 16674"/>
              <a:gd name="connsiteX1" fmla="*/ 65314 w 278695"/>
              <a:gd name="connsiteY1" fmla="*/ 16328 h 1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695" h="16674">
                <a:moveTo>
                  <a:pt x="0" y="0"/>
                </a:moveTo>
                <a:cubicBezTo>
                  <a:pt x="348221" y="20483"/>
                  <a:pt x="370275" y="16328"/>
                  <a:pt x="65314" y="16328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EEFCD5-8E7F-D24F-B6BA-589EAADC8772}"/>
              </a:ext>
            </a:extLst>
          </p:cNvPr>
          <p:cNvSpPr/>
          <p:nvPr/>
        </p:nvSpPr>
        <p:spPr>
          <a:xfrm>
            <a:off x="6368143" y="2596243"/>
            <a:ext cx="362806" cy="34618"/>
          </a:xfrm>
          <a:custGeom>
            <a:avLst/>
            <a:gdLst>
              <a:gd name="connsiteX0" fmla="*/ 0 w 362806"/>
              <a:gd name="connsiteY0" fmla="*/ 0 h 34618"/>
              <a:gd name="connsiteX1" fmla="*/ 359228 w 362806"/>
              <a:gd name="connsiteY1" fmla="*/ 16328 h 34618"/>
              <a:gd name="connsiteX2" fmla="*/ 310243 w 362806"/>
              <a:gd name="connsiteY2" fmla="*/ 32657 h 34618"/>
              <a:gd name="connsiteX3" fmla="*/ 97971 w 362806"/>
              <a:gd name="connsiteY3" fmla="*/ 32657 h 3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06" h="34618">
                <a:moveTo>
                  <a:pt x="0" y="0"/>
                </a:moveTo>
                <a:cubicBezTo>
                  <a:pt x="119743" y="5443"/>
                  <a:pt x="240020" y="3780"/>
                  <a:pt x="359228" y="16328"/>
                </a:cubicBezTo>
                <a:cubicBezTo>
                  <a:pt x="376345" y="18130"/>
                  <a:pt x="327421" y="31583"/>
                  <a:pt x="310243" y="32657"/>
                </a:cubicBezTo>
                <a:cubicBezTo>
                  <a:pt x="239623" y="37071"/>
                  <a:pt x="168728" y="32657"/>
                  <a:pt x="97971" y="32657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BEEB5D-95FB-3F41-9CBB-4AA6387C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328" y="4147456"/>
            <a:ext cx="2380057" cy="21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4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17E7A-1B0D-F34D-9FCC-1B7A3B3F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04" y="914399"/>
            <a:ext cx="5026541" cy="586257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7EF668C-3122-F34D-A86A-6CDD475751A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Random Numbers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8394F8-26D7-B949-954C-CBC7524E0E71}"/>
              </a:ext>
            </a:extLst>
          </p:cNvPr>
          <p:cNvSpPr/>
          <p:nvPr/>
        </p:nvSpPr>
        <p:spPr>
          <a:xfrm>
            <a:off x="2801074" y="2782538"/>
            <a:ext cx="822959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this variable can make random numbers</a:t>
            </a:r>
          </a:p>
          <a:p>
            <a:r>
              <a:rPr lang="en-US" dirty="0" err="1">
                <a:latin typeface="Monaco" pitchFamily="2" charset="77"/>
              </a:rPr>
              <a:t>RandomGenerator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rg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new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RandomGenerator</a:t>
            </a:r>
            <a:r>
              <a:rPr lang="en-US" dirty="0">
                <a:latin typeface="Monaco" pitchFamily="2" charset="77"/>
              </a:rPr>
              <a:t>();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6F95F-9222-354B-B503-1AFE9775CEE3}"/>
              </a:ext>
            </a:extLst>
          </p:cNvPr>
          <p:cNvSpPr/>
          <p:nvPr/>
        </p:nvSpPr>
        <p:spPr>
          <a:xfrm>
            <a:off x="2818435" y="4986308"/>
            <a:ext cx="580470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make a random number between 0 and 5</a:t>
            </a:r>
          </a:p>
          <a:p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randNum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rg</a:t>
            </a:r>
            <a:r>
              <a:rPr lang="en-US" dirty="0" err="1">
                <a:latin typeface="Monaco" pitchFamily="2" charset="77"/>
              </a:rPr>
              <a:t>.nextInt</a:t>
            </a:r>
            <a:r>
              <a:rPr lang="en-US" dirty="0">
                <a:latin typeface="Monaco" pitchFamily="2" charset="77"/>
              </a:rPr>
              <a:t>(6);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7FC18-87D3-FC45-918E-1B6206A4F1EF}"/>
              </a:ext>
            </a:extLst>
          </p:cNvPr>
          <p:cNvSpPr/>
          <p:nvPr/>
        </p:nvSpPr>
        <p:spPr>
          <a:xfrm>
            <a:off x="2807549" y="3750780"/>
            <a:ext cx="580470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now each run will be the same…</a:t>
            </a:r>
          </a:p>
          <a:p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rg</a:t>
            </a:r>
            <a:r>
              <a:rPr lang="en-US" dirty="0" err="1">
                <a:latin typeface="Monaco" pitchFamily="2" charset="77"/>
              </a:rPr>
              <a:t>.setSeed</a:t>
            </a:r>
            <a:r>
              <a:rPr lang="en-US" dirty="0">
                <a:latin typeface="Monaco" pitchFamily="2" charset="77"/>
              </a:rPr>
              <a:t>(0);</a:t>
            </a:r>
            <a:endParaRPr lang="en-US" dirty="0"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04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04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55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 </a:t>
            </a:r>
            <a:r>
              <a:rPr lang="en-US" sz="2200" b="1" dirty="0">
                <a:solidFill>
                  <a:srgbClr val="00B050"/>
                </a:solidFill>
                <a:latin typeface="Courier New" charset="0"/>
              </a:rPr>
              <a:t>/*check if </a:t>
            </a:r>
            <a:r>
              <a:rPr lang="en-US" sz="2200" b="1" dirty="0" err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B050"/>
                </a:solidFill>
                <a:latin typeface="Courier New" charset="0"/>
              </a:rPr>
              <a:t> is a </a:t>
            </a:r>
            <a:r>
              <a:rPr lang="en-US" sz="2200" b="1">
                <a:solidFill>
                  <a:srgbClr val="00B050"/>
                </a:solidFill>
                <a:latin typeface="Courier New" charset="0"/>
              </a:rPr>
              <a:t>square number*/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Square</a:t>
            </a:r>
          </a:p>
        </p:txBody>
      </p:sp>
    </p:spTree>
    <p:extLst>
      <p:ext uri="{BB962C8B-B14F-4D97-AF65-F5344CB8AC3E}">
        <p14:creationId xmlns:p14="http://schemas.microsoft.com/office/powerpoint/2010/main" val="366256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Square</a:t>
            </a:r>
          </a:p>
        </p:txBody>
      </p:sp>
    </p:spTree>
    <p:extLst>
      <p:ext uri="{BB962C8B-B14F-4D97-AF65-F5344CB8AC3E}">
        <p14:creationId xmlns:p14="http://schemas.microsoft.com/office/powerpoint/2010/main" val="60681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67273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850</Words>
  <Application>Microsoft Macintosh PowerPoint</Application>
  <PresentationFormat>On-screen Show (4:3)</PresentationFormat>
  <Paragraphs>249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Monaco</vt:lpstr>
      <vt:lpstr>Monotype Sorts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54</cp:revision>
  <dcterms:created xsi:type="dcterms:W3CDTF">2016-06-22T10:46:22Z</dcterms:created>
  <dcterms:modified xsi:type="dcterms:W3CDTF">2019-01-28T23:23:40Z</dcterms:modified>
</cp:coreProperties>
</file>